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7" r:id="rId1"/>
  </p:sldMasterIdLst>
  <p:notesMasterIdLst>
    <p:notesMasterId r:id="rId29"/>
  </p:notesMasterIdLst>
  <p:sldIdLst>
    <p:sldId id="312" r:id="rId2"/>
    <p:sldId id="322" r:id="rId3"/>
    <p:sldId id="307" r:id="rId4"/>
    <p:sldId id="309" r:id="rId5"/>
    <p:sldId id="310" r:id="rId6"/>
    <p:sldId id="311" r:id="rId7"/>
    <p:sldId id="280" r:id="rId8"/>
    <p:sldId id="276" r:id="rId9"/>
    <p:sldId id="267" r:id="rId10"/>
    <p:sldId id="316" r:id="rId11"/>
    <p:sldId id="338" r:id="rId12"/>
    <p:sldId id="324" r:id="rId13"/>
    <p:sldId id="330" r:id="rId14"/>
    <p:sldId id="337" r:id="rId15"/>
    <p:sldId id="331" r:id="rId16"/>
    <p:sldId id="297" r:id="rId17"/>
    <p:sldId id="296" r:id="rId18"/>
    <p:sldId id="300" r:id="rId19"/>
    <p:sldId id="301" r:id="rId20"/>
    <p:sldId id="302" r:id="rId21"/>
    <p:sldId id="325" r:id="rId22"/>
    <p:sldId id="304" r:id="rId23"/>
    <p:sldId id="326" r:id="rId24"/>
    <p:sldId id="328" r:id="rId25"/>
    <p:sldId id="306" r:id="rId26"/>
    <p:sldId id="334" r:id="rId27"/>
    <p:sldId id="313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0"/>
    <a:srgbClr val="27223C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2024" autoAdjust="0"/>
  </p:normalViewPr>
  <p:slideViewPr>
    <p:cSldViewPr snapToGrid="0">
      <p:cViewPr varScale="1">
        <p:scale>
          <a:sx n="56" d="100"/>
          <a:sy n="56" d="100"/>
        </p:scale>
        <p:origin x="9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0B749-E0AB-486D-A8D2-BE3F203A9A98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6E9873-F4C0-4F0C-9132-A3BF478376BC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Grant Application  - On line link through the Office of Safety </a:t>
          </a:r>
        </a:p>
      </dgm:t>
    </dgm:pt>
    <dgm:pt modelId="{1AA2F9D5-A9C9-4043-8334-527F4FD069AF}" type="parTrans" cxnId="{3F03524B-88F6-4626-AAD5-11FB1FADD62D}">
      <dgm:prSet/>
      <dgm:spPr/>
      <dgm:t>
        <a:bodyPr/>
        <a:lstStyle/>
        <a:p>
          <a:endParaRPr lang="en-US"/>
        </a:p>
      </dgm:t>
    </dgm:pt>
    <dgm:pt modelId="{C630A0D9-2D16-4ABF-AD74-6735702A6B7E}" type="sibTrans" cxnId="{3F03524B-88F6-4626-AAD5-11FB1FADD62D}">
      <dgm:prSet/>
      <dgm:spPr/>
      <dgm:t>
        <a:bodyPr/>
        <a:lstStyle/>
        <a:p>
          <a:endParaRPr lang="en-US"/>
        </a:p>
      </dgm:t>
    </dgm:pt>
    <dgm:pt modelId="{10BBEFB6-96FB-4670-8F19-97C7F8C751E8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 Gather the Necessary Information to Complete the Grant Application</a:t>
          </a:r>
        </a:p>
      </dgm:t>
    </dgm:pt>
    <dgm:pt modelId="{02D1B676-D1DB-4074-B082-00BEA3FEF74A}" type="parTrans" cxnId="{E2D1A0E3-1231-479C-B38B-038D4D59338D}">
      <dgm:prSet/>
      <dgm:spPr/>
      <dgm:t>
        <a:bodyPr/>
        <a:lstStyle/>
        <a:p>
          <a:endParaRPr lang="en-US"/>
        </a:p>
      </dgm:t>
    </dgm:pt>
    <dgm:pt modelId="{5349C7F4-05BB-419F-992D-612E419EC8C5}" type="sibTrans" cxnId="{E2D1A0E3-1231-479C-B38B-038D4D59338D}">
      <dgm:prSet/>
      <dgm:spPr/>
      <dgm:t>
        <a:bodyPr/>
        <a:lstStyle/>
        <a:p>
          <a:endParaRPr lang="en-US"/>
        </a:p>
      </dgm:t>
    </dgm:pt>
    <dgm:pt modelId="{69BA3FED-8828-4C4A-8745-110E31570830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Register Company in Portal &amp; Receive Company ID </a:t>
          </a:r>
        </a:p>
      </dgm:t>
    </dgm:pt>
    <dgm:pt modelId="{B4EBA251-3BE9-4F4E-97B2-E8BFA1292145}" type="parTrans" cxnId="{772B7D6D-6B0A-4696-8529-EEBEE7169767}">
      <dgm:prSet/>
      <dgm:spPr/>
      <dgm:t>
        <a:bodyPr/>
        <a:lstStyle/>
        <a:p>
          <a:endParaRPr lang="en-US"/>
        </a:p>
      </dgm:t>
    </dgm:pt>
    <dgm:pt modelId="{A563A674-FD2C-46B4-AF5D-0AC629E81AE4}" type="sibTrans" cxnId="{772B7D6D-6B0A-4696-8529-EEBEE7169767}">
      <dgm:prSet/>
      <dgm:spPr/>
      <dgm:t>
        <a:bodyPr/>
        <a:lstStyle/>
        <a:p>
          <a:endParaRPr lang="en-US"/>
        </a:p>
      </dgm:t>
    </dgm:pt>
    <dgm:pt modelId="{94EC3175-CD2C-46E0-AF0A-548CEF81CF51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Follow Instructions Complete Part One: Application- Pages 1-8</a:t>
          </a:r>
        </a:p>
      </dgm:t>
    </dgm:pt>
    <dgm:pt modelId="{01C1D533-0309-45FD-8A4A-C729C6B4B65C}" type="parTrans" cxnId="{3052FA77-925B-44B0-A314-AFA8B0967E80}">
      <dgm:prSet/>
      <dgm:spPr/>
      <dgm:t>
        <a:bodyPr/>
        <a:lstStyle/>
        <a:p>
          <a:endParaRPr lang="en-US"/>
        </a:p>
      </dgm:t>
    </dgm:pt>
    <dgm:pt modelId="{FEDEA1A3-4E98-4614-931C-B7BBA6875F05}" type="sibTrans" cxnId="{3052FA77-925B-44B0-A314-AFA8B0967E80}">
      <dgm:prSet/>
      <dgm:spPr/>
      <dgm:t>
        <a:bodyPr/>
        <a:lstStyle/>
        <a:p>
          <a:endParaRPr lang="en-US"/>
        </a:p>
      </dgm:t>
    </dgm:pt>
    <dgm:pt modelId="{BA25958B-0D6F-4E00-B42B-945174DC67FD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Follow Instructions to Complete Part Two: Compliance and Contract Documents</a:t>
          </a:r>
        </a:p>
      </dgm:t>
    </dgm:pt>
    <dgm:pt modelId="{EB4461E5-CE71-44D4-8098-A37939274AC7}" type="sibTrans" cxnId="{2B0A5345-653A-49E8-A447-AEC51624D222}">
      <dgm:prSet/>
      <dgm:spPr/>
      <dgm:t>
        <a:bodyPr/>
        <a:lstStyle/>
        <a:p>
          <a:endParaRPr lang="en-US"/>
        </a:p>
      </dgm:t>
    </dgm:pt>
    <dgm:pt modelId="{E505AB51-32EB-4A45-ACBA-ADE6B2BF9829}" type="parTrans" cxnId="{2B0A5345-653A-49E8-A447-AEC51624D222}">
      <dgm:prSet/>
      <dgm:spPr/>
      <dgm:t>
        <a:bodyPr/>
        <a:lstStyle/>
        <a:p>
          <a:endParaRPr lang="en-US"/>
        </a:p>
      </dgm:t>
    </dgm:pt>
    <dgm:pt modelId="{324954F7-E1AE-4BD2-BF01-12FFF1DD95D1}">
      <dgm:prSet/>
      <dgm:spPr>
        <a:solidFill>
          <a:srgbClr val="27223C"/>
        </a:solidFill>
      </dgm:spPr>
      <dgm:t>
        <a:bodyPr/>
        <a:lstStyle/>
        <a:p>
          <a:r>
            <a:rPr lang="en-US" dirty="0"/>
            <a:t>  Upload, DOR, DUA, EFT, W9, COMMBUYS, CASL</a:t>
          </a:r>
        </a:p>
      </dgm:t>
    </dgm:pt>
    <dgm:pt modelId="{DA197870-6F8D-4DAD-BE7B-E4B997F0C854}" type="parTrans" cxnId="{763B1203-B3BF-44DB-BEC1-1C5A02D01C88}">
      <dgm:prSet/>
      <dgm:spPr/>
      <dgm:t>
        <a:bodyPr/>
        <a:lstStyle/>
        <a:p>
          <a:endParaRPr lang="en-US"/>
        </a:p>
      </dgm:t>
    </dgm:pt>
    <dgm:pt modelId="{1E4E89C6-477D-4052-9B87-765C70CDD296}" type="sibTrans" cxnId="{763B1203-B3BF-44DB-BEC1-1C5A02D01C88}">
      <dgm:prSet/>
      <dgm:spPr/>
      <dgm:t>
        <a:bodyPr/>
        <a:lstStyle/>
        <a:p>
          <a:endParaRPr lang="en-US"/>
        </a:p>
      </dgm:t>
    </dgm:pt>
    <dgm:pt modelId="{86B55C0C-011E-4C9F-AB06-458C22E41E61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Submit Application- Receive Acknowledgment ( number in line)</a:t>
          </a:r>
          <a:endParaRPr lang="en-US" b="1" dirty="0"/>
        </a:p>
      </dgm:t>
    </dgm:pt>
    <dgm:pt modelId="{849832CF-479B-4FBF-8D90-0DD2CF2C6B30}" type="parTrans" cxnId="{E230081C-534D-4156-BA45-E0B4A8D67D38}">
      <dgm:prSet/>
      <dgm:spPr/>
      <dgm:t>
        <a:bodyPr/>
        <a:lstStyle/>
        <a:p>
          <a:endParaRPr lang="en-US"/>
        </a:p>
      </dgm:t>
    </dgm:pt>
    <dgm:pt modelId="{4F60B8B8-AFDA-4048-9F96-7F81F6E7434D}" type="sibTrans" cxnId="{E230081C-534D-4156-BA45-E0B4A8D67D38}">
      <dgm:prSet/>
      <dgm:spPr/>
      <dgm:t>
        <a:bodyPr/>
        <a:lstStyle/>
        <a:p>
          <a:endParaRPr lang="en-US"/>
        </a:p>
      </dgm:t>
    </dgm:pt>
    <dgm:pt modelId="{3B8008A2-321D-418F-940C-ED296C8FA9B1}" type="pres">
      <dgm:prSet presAssocID="{B6D0B749-E0AB-486D-A8D2-BE3F203A9A98}" presName="linear" presStyleCnt="0">
        <dgm:presLayoutVars>
          <dgm:animLvl val="lvl"/>
          <dgm:resizeHandles val="exact"/>
        </dgm:presLayoutVars>
      </dgm:prSet>
      <dgm:spPr/>
    </dgm:pt>
    <dgm:pt modelId="{7C0D98F8-C263-4A63-AEB0-7FF7A0B64928}" type="pres">
      <dgm:prSet presAssocID="{FC6E9873-F4C0-4F0C-9132-A3BF478376BC}" presName="parentText" presStyleLbl="node1" presStyleIdx="0" presStyleCnt="7" custLinFactY="-1404" custLinFactNeighborX="3" custLinFactNeighborY="-100000">
        <dgm:presLayoutVars>
          <dgm:chMax val="0"/>
          <dgm:bulletEnabled val="1"/>
        </dgm:presLayoutVars>
      </dgm:prSet>
      <dgm:spPr/>
    </dgm:pt>
    <dgm:pt modelId="{51ACD4B3-D420-46CC-9B06-B3DA1E5E52E4}" type="pres">
      <dgm:prSet presAssocID="{C630A0D9-2D16-4ABF-AD74-6735702A6B7E}" presName="spacer" presStyleCnt="0"/>
      <dgm:spPr/>
    </dgm:pt>
    <dgm:pt modelId="{E8C58607-5C0D-438F-BD8B-F28374DBDE18}" type="pres">
      <dgm:prSet presAssocID="{10BBEFB6-96FB-4670-8F19-97C7F8C751E8}" presName="parentText" presStyleLbl="node1" presStyleIdx="1" presStyleCnt="7" custLinFactNeighborX="3" custLinFactNeighborY="-14130">
        <dgm:presLayoutVars>
          <dgm:chMax val="0"/>
          <dgm:bulletEnabled val="1"/>
        </dgm:presLayoutVars>
      </dgm:prSet>
      <dgm:spPr/>
    </dgm:pt>
    <dgm:pt modelId="{4CD1AB3C-DF09-42AE-9F09-CDBA757BCD6A}" type="pres">
      <dgm:prSet presAssocID="{5349C7F4-05BB-419F-992D-612E419EC8C5}" presName="spacer" presStyleCnt="0"/>
      <dgm:spPr/>
    </dgm:pt>
    <dgm:pt modelId="{024876E7-5F21-4AC1-9A68-1644DD7E9632}" type="pres">
      <dgm:prSet presAssocID="{69BA3FED-8828-4C4A-8745-110E31570830}" presName="parentText" presStyleLbl="node1" presStyleIdx="2" presStyleCnt="7" custLinFactNeighborX="3" custLinFactNeighborY="-56520">
        <dgm:presLayoutVars>
          <dgm:chMax val="0"/>
          <dgm:bulletEnabled val="1"/>
        </dgm:presLayoutVars>
      </dgm:prSet>
      <dgm:spPr/>
    </dgm:pt>
    <dgm:pt modelId="{6FFBD321-65C5-4616-A5FC-87500D55CD5D}" type="pres">
      <dgm:prSet presAssocID="{A563A674-FD2C-46B4-AF5D-0AC629E81AE4}" presName="spacer" presStyleCnt="0"/>
      <dgm:spPr/>
    </dgm:pt>
    <dgm:pt modelId="{E98EE712-6022-4341-B41B-001A2B6DFF8F}" type="pres">
      <dgm:prSet presAssocID="{94EC3175-CD2C-46E0-AF0A-548CEF81CF51}" presName="parentText" presStyleLbl="node1" presStyleIdx="3" presStyleCnt="7" custLinFactNeighborX="3" custLinFactNeighborY="-28261">
        <dgm:presLayoutVars>
          <dgm:chMax val="0"/>
          <dgm:bulletEnabled val="1"/>
        </dgm:presLayoutVars>
      </dgm:prSet>
      <dgm:spPr/>
    </dgm:pt>
    <dgm:pt modelId="{3718CD05-4864-4017-A3FC-A467772A9CF3}" type="pres">
      <dgm:prSet presAssocID="{FEDEA1A3-4E98-4614-931C-B7BBA6875F05}" presName="spacer" presStyleCnt="0"/>
      <dgm:spPr/>
    </dgm:pt>
    <dgm:pt modelId="{035914BF-B471-4345-B0AA-023BC603F33B}" type="pres">
      <dgm:prSet presAssocID="{BA25958B-0D6F-4E00-B42B-945174DC67F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91029B1-4701-48AB-B395-C9EDD71AA02C}" type="pres">
      <dgm:prSet presAssocID="{EB4461E5-CE71-44D4-8098-A37939274AC7}" presName="spacer" presStyleCnt="0"/>
      <dgm:spPr/>
    </dgm:pt>
    <dgm:pt modelId="{24F0C464-ABB4-4CD9-A8F6-5A1A2502D47C}" type="pres">
      <dgm:prSet presAssocID="{324954F7-E1AE-4BD2-BF01-12FFF1DD95D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1DF5940-8B61-4FD4-A388-46341AF2E71A}" type="pres">
      <dgm:prSet presAssocID="{1E4E89C6-477D-4052-9B87-765C70CDD296}" presName="spacer" presStyleCnt="0"/>
      <dgm:spPr/>
    </dgm:pt>
    <dgm:pt modelId="{FA1EC6C5-839E-47C2-B866-916031073283}" type="pres">
      <dgm:prSet presAssocID="{86B55C0C-011E-4C9F-AB06-458C22E41E6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63B1203-B3BF-44DB-BEC1-1C5A02D01C88}" srcId="{B6D0B749-E0AB-486D-A8D2-BE3F203A9A98}" destId="{324954F7-E1AE-4BD2-BF01-12FFF1DD95D1}" srcOrd="5" destOrd="0" parTransId="{DA197870-6F8D-4DAD-BE7B-E4B997F0C854}" sibTransId="{1E4E89C6-477D-4052-9B87-765C70CDD296}"/>
    <dgm:cxn modelId="{999C9E04-CC64-44CF-A7E5-B6314E980C94}" type="presOf" srcId="{BA25958B-0D6F-4E00-B42B-945174DC67FD}" destId="{035914BF-B471-4345-B0AA-023BC603F33B}" srcOrd="0" destOrd="0" presId="urn:microsoft.com/office/officeart/2005/8/layout/vList2"/>
    <dgm:cxn modelId="{C6FE4A0E-AC5C-468B-9CCF-CB67B519DF6C}" type="presOf" srcId="{69BA3FED-8828-4C4A-8745-110E31570830}" destId="{024876E7-5F21-4AC1-9A68-1644DD7E9632}" srcOrd="0" destOrd="0" presId="urn:microsoft.com/office/officeart/2005/8/layout/vList2"/>
    <dgm:cxn modelId="{E230081C-534D-4156-BA45-E0B4A8D67D38}" srcId="{B6D0B749-E0AB-486D-A8D2-BE3F203A9A98}" destId="{86B55C0C-011E-4C9F-AB06-458C22E41E61}" srcOrd="6" destOrd="0" parTransId="{849832CF-479B-4FBF-8D90-0DD2CF2C6B30}" sibTransId="{4F60B8B8-AFDA-4048-9F96-7F81F6E7434D}"/>
    <dgm:cxn modelId="{784BD92D-60FE-4686-BE7A-0595D48AAF38}" type="presOf" srcId="{10BBEFB6-96FB-4670-8F19-97C7F8C751E8}" destId="{E8C58607-5C0D-438F-BD8B-F28374DBDE18}" srcOrd="0" destOrd="0" presId="urn:microsoft.com/office/officeart/2005/8/layout/vList2"/>
    <dgm:cxn modelId="{2B0A5345-653A-49E8-A447-AEC51624D222}" srcId="{B6D0B749-E0AB-486D-A8D2-BE3F203A9A98}" destId="{BA25958B-0D6F-4E00-B42B-945174DC67FD}" srcOrd="4" destOrd="0" parTransId="{E505AB51-32EB-4A45-ACBA-ADE6B2BF9829}" sibTransId="{EB4461E5-CE71-44D4-8098-A37939274AC7}"/>
    <dgm:cxn modelId="{3F03524B-88F6-4626-AAD5-11FB1FADD62D}" srcId="{B6D0B749-E0AB-486D-A8D2-BE3F203A9A98}" destId="{FC6E9873-F4C0-4F0C-9132-A3BF478376BC}" srcOrd="0" destOrd="0" parTransId="{1AA2F9D5-A9C9-4043-8334-527F4FD069AF}" sibTransId="{C630A0D9-2D16-4ABF-AD74-6735702A6B7E}"/>
    <dgm:cxn modelId="{D0F0006C-4245-4BB8-BF50-340F40515052}" type="presOf" srcId="{FC6E9873-F4C0-4F0C-9132-A3BF478376BC}" destId="{7C0D98F8-C263-4A63-AEB0-7FF7A0B64928}" srcOrd="0" destOrd="0" presId="urn:microsoft.com/office/officeart/2005/8/layout/vList2"/>
    <dgm:cxn modelId="{772B7D6D-6B0A-4696-8529-EEBEE7169767}" srcId="{B6D0B749-E0AB-486D-A8D2-BE3F203A9A98}" destId="{69BA3FED-8828-4C4A-8745-110E31570830}" srcOrd="2" destOrd="0" parTransId="{B4EBA251-3BE9-4F4E-97B2-E8BFA1292145}" sibTransId="{A563A674-FD2C-46B4-AF5D-0AC629E81AE4}"/>
    <dgm:cxn modelId="{3052FA77-925B-44B0-A314-AFA8B0967E80}" srcId="{B6D0B749-E0AB-486D-A8D2-BE3F203A9A98}" destId="{94EC3175-CD2C-46E0-AF0A-548CEF81CF51}" srcOrd="3" destOrd="0" parTransId="{01C1D533-0309-45FD-8A4A-C729C6B4B65C}" sibTransId="{FEDEA1A3-4E98-4614-931C-B7BBA6875F05}"/>
    <dgm:cxn modelId="{4354D394-9436-461A-B5EC-CCBDBBABE687}" type="presOf" srcId="{86B55C0C-011E-4C9F-AB06-458C22E41E61}" destId="{FA1EC6C5-839E-47C2-B866-916031073283}" srcOrd="0" destOrd="0" presId="urn:microsoft.com/office/officeart/2005/8/layout/vList2"/>
    <dgm:cxn modelId="{F117769D-0801-4452-8D4F-8F1FC86A6F3C}" type="presOf" srcId="{94EC3175-CD2C-46E0-AF0A-548CEF81CF51}" destId="{E98EE712-6022-4341-B41B-001A2B6DFF8F}" srcOrd="0" destOrd="0" presId="urn:microsoft.com/office/officeart/2005/8/layout/vList2"/>
    <dgm:cxn modelId="{D649919D-59A1-4A0A-B2B8-185CA10F39BF}" type="presOf" srcId="{324954F7-E1AE-4BD2-BF01-12FFF1DD95D1}" destId="{24F0C464-ABB4-4CD9-A8F6-5A1A2502D47C}" srcOrd="0" destOrd="0" presId="urn:microsoft.com/office/officeart/2005/8/layout/vList2"/>
    <dgm:cxn modelId="{E2D1A0E3-1231-479C-B38B-038D4D59338D}" srcId="{B6D0B749-E0AB-486D-A8D2-BE3F203A9A98}" destId="{10BBEFB6-96FB-4670-8F19-97C7F8C751E8}" srcOrd="1" destOrd="0" parTransId="{02D1B676-D1DB-4074-B082-00BEA3FEF74A}" sibTransId="{5349C7F4-05BB-419F-992D-612E419EC8C5}"/>
    <dgm:cxn modelId="{BD42F7FD-CB22-47A4-9D15-F5CCC5879BD6}" type="presOf" srcId="{B6D0B749-E0AB-486D-A8D2-BE3F203A9A98}" destId="{3B8008A2-321D-418F-940C-ED296C8FA9B1}" srcOrd="0" destOrd="0" presId="urn:microsoft.com/office/officeart/2005/8/layout/vList2"/>
    <dgm:cxn modelId="{36D35A0A-79A4-40A5-A116-45D1431554E6}" type="presParOf" srcId="{3B8008A2-321D-418F-940C-ED296C8FA9B1}" destId="{7C0D98F8-C263-4A63-AEB0-7FF7A0B64928}" srcOrd="0" destOrd="0" presId="urn:microsoft.com/office/officeart/2005/8/layout/vList2"/>
    <dgm:cxn modelId="{B213A2B8-75A6-4C75-A9B1-BF834829E125}" type="presParOf" srcId="{3B8008A2-321D-418F-940C-ED296C8FA9B1}" destId="{51ACD4B3-D420-46CC-9B06-B3DA1E5E52E4}" srcOrd="1" destOrd="0" presId="urn:microsoft.com/office/officeart/2005/8/layout/vList2"/>
    <dgm:cxn modelId="{10E70632-4827-408F-802F-C7CB2F7F8CD6}" type="presParOf" srcId="{3B8008A2-321D-418F-940C-ED296C8FA9B1}" destId="{E8C58607-5C0D-438F-BD8B-F28374DBDE18}" srcOrd="2" destOrd="0" presId="urn:microsoft.com/office/officeart/2005/8/layout/vList2"/>
    <dgm:cxn modelId="{44F624CF-4397-4AD6-8363-850975805E06}" type="presParOf" srcId="{3B8008A2-321D-418F-940C-ED296C8FA9B1}" destId="{4CD1AB3C-DF09-42AE-9F09-CDBA757BCD6A}" srcOrd="3" destOrd="0" presId="urn:microsoft.com/office/officeart/2005/8/layout/vList2"/>
    <dgm:cxn modelId="{0918BAA6-7A29-493D-8E84-62C30A769B91}" type="presParOf" srcId="{3B8008A2-321D-418F-940C-ED296C8FA9B1}" destId="{024876E7-5F21-4AC1-9A68-1644DD7E9632}" srcOrd="4" destOrd="0" presId="urn:microsoft.com/office/officeart/2005/8/layout/vList2"/>
    <dgm:cxn modelId="{E5106936-4A03-4C70-9228-AF4DD705CC96}" type="presParOf" srcId="{3B8008A2-321D-418F-940C-ED296C8FA9B1}" destId="{6FFBD321-65C5-4616-A5FC-87500D55CD5D}" srcOrd="5" destOrd="0" presId="urn:microsoft.com/office/officeart/2005/8/layout/vList2"/>
    <dgm:cxn modelId="{757759A2-581D-4C63-B472-586749D2F085}" type="presParOf" srcId="{3B8008A2-321D-418F-940C-ED296C8FA9B1}" destId="{E98EE712-6022-4341-B41B-001A2B6DFF8F}" srcOrd="6" destOrd="0" presId="urn:microsoft.com/office/officeart/2005/8/layout/vList2"/>
    <dgm:cxn modelId="{DCC31FB5-BBD9-494B-B181-7270A90CD009}" type="presParOf" srcId="{3B8008A2-321D-418F-940C-ED296C8FA9B1}" destId="{3718CD05-4864-4017-A3FC-A467772A9CF3}" srcOrd="7" destOrd="0" presId="urn:microsoft.com/office/officeart/2005/8/layout/vList2"/>
    <dgm:cxn modelId="{30FD449B-C02F-4866-A693-FBC42E73BB7D}" type="presParOf" srcId="{3B8008A2-321D-418F-940C-ED296C8FA9B1}" destId="{035914BF-B471-4345-B0AA-023BC603F33B}" srcOrd="8" destOrd="0" presId="urn:microsoft.com/office/officeart/2005/8/layout/vList2"/>
    <dgm:cxn modelId="{014A12AC-E144-4EA8-9D48-0D604C3E13C2}" type="presParOf" srcId="{3B8008A2-321D-418F-940C-ED296C8FA9B1}" destId="{B91029B1-4701-48AB-B395-C9EDD71AA02C}" srcOrd="9" destOrd="0" presId="urn:microsoft.com/office/officeart/2005/8/layout/vList2"/>
    <dgm:cxn modelId="{3D6B050C-0073-484B-A4B4-B4591B0F2F1C}" type="presParOf" srcId="{3B8008A2-321D-418F-940C-ED296C8FA9B1}" destId="{24F0C464-ABB4-4CD9-A8F6-5A1A2502D47C}" srcOrd="10" destOrd="0" presId="urn:microsoft.com/office/officeart/2005/8/layout/vList2"/>
    <dgm:cxn modelId="{E7EA7978-25D7-4774-A6B9-DDD576908BBD}" type="presParOf" srcId="{3B8008A2-321D-418F-940C-ED296C8FA9B1}" destId="{71DF5940-8B61-4FD4-A388-46341AF2E71A}" srcOrd="11" destOrd="0" presId="urn:microsoft.com/office/officeart/2005/8/layout/vList2"/>
    <dgm:cxn modelId="{7BBD20D6-36A6-41E9-8B16-A49A55B573B1}" type="presParOf" srcId="{3B8008A2-321D-418F-940C-ED296C8FA9B1}" destId="{FA1EC6C5-839E-47C2-B866-91603107328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89F9-919F-44A1-8D92-F8B0351E1F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4821FE-68F6-447E-A138-7628931176B3}">
      <dgm:prSet/>
      <dgm:spPr/>
      <dgm:t>
        <a:bodyPr/>
        <a:lstStyle/>
        <a:p>
          <a:r>
            <a:rPr lang="en-US" dirty="0"/>
            <a:t>Use Drop Down Features</a:t>
          </a:r>
        </a:p>
      </dgm:t>
    </dgm:pt>
    <dgm:pt modelId="{C8817B5D-422B-4F8A-80D9-6E6D2CD259AE}" type="parTrans" cxnId="{D5197498-B8E6-43B7-B190-35B8636B7F82}">
      <dgm:prSet/>
      <dgm:spPr/>
      <dgm:t>
        <a:bodyPr/>
        <a:lstStyle/>
        <a:p>
          <a:endParaRPr lang="en-US"/>
        </a:p>
      </dgm:t>
    </dgm:pt>
    <dgm:pt modelId="{417A6762-4D99-4FEA-8841-2D943269C181}" type="sibTrans" cxnId="{D5197498-B8E6-43B7-B190-35B8636B7F82}">
      <dgm:prSet/>
      <dgm:spPr/>
      <dgm:t>
        <a:bodyPr/>
        <a:lstStyle/>
        <a:p>
          <a:endParaRPr lang="en-US"/>
        </a:p>
      </dgm:t>
    </dgm:pt>
    <dgm:pt modelId="{3D3DB946-BAF4-46C3-94FB-1CC91F7CDF8A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ASBESTOS</a:t>
          </a:r>
        </a:p>
      </dgm:t>
    </dgm:pt>
    <dgm:pt modelId="{0240B04A-A45D-4017-8C8E-631BF92B4A33}" type="parTrans" cxnId="{C5970ADB-D433-422F-868A-29C238705AB6}">
      <dgm:prSet/>
      <dgm:spPr/>
      <dgm:t>
        <a:bodyPr/>
        <a:lstStyle/>
        <a:p>
          <a:endParaRPr lang="en-US"/>
        </a:p>
      </dgm:t>
    </dgm:pt>
    <dgm:pt modelId="{AB2A1AB1-97A7-4523-A9D6-D71B4E05BDA2}" type="sibTrans" cxnId="{C5970ADB-D433-422F-868A-29C238705AB6}">
      <dgm:prSet/>
      <dgm:spPr/>
      <dgm:t>
        <a:bodyPr/>
        <a:lstStyle/>
        <a:p>
          <a:endParaRPr lang="en-US"/>
        </a:p>
      </dgm:t>
    </dgm:pt>
    <dgm:pt modelId="{DC4348D9-C985-4343-9706-5A8CFC3A7612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CPR/AED</a:t>
          </a:r>
        </a:p>
      </dgm:t>
    </dgm:pt>
    <dgm:pt modelId="{C9F38372-AA72-41BD-9C25-347B85A2B85F}" type="parTrans" cxnId="{BF8E3F74-CEDD-4D0E-BFB1-6D8D066433DE}">
      <dgm:prSet/>
      <dgm:spPr/>
      <dgm:t>
        <a:bodyPr/>
        <a:lstStyle/>
        <a:p>
          <a:endParaRPr lang="en-US"/>
        </a:p>
      </dgm:t>
    </dgm:pt>
    <dgm:pt modelId="{54A22637-E144-4348-937C-6BCEF9D8FE26}" type="sibTrans" cxnId="{BF8E3F74-CEDD-4D0E-BFB1-6D8D066433DE}">
      <dgm:prSet/>
      <dgm:spPr/>
      <dgm:t>
        <a:bodyPr/>
        <a:lstStyle/>
        <a:p>
          <a:endParaRPr lang="en-US"/>
        </a:p>
      </dgm:t>
    </dgm:pt>
    <dgm:pt modelId="{7F9E2948-FE7C-47D1-96EF-D7748188E749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CTD’s</a:t>
          </a:r>
        </a:p>
      </dgm:t>
    </dgm:pt>
    <dgm:pt modelId="{99F0089C-5D15-450E-B9CB-5A20762F463E}" type="parTrans" cxnId="{EBFF7283-1D22-46B5-BF81-B2FB5C531148}">
      <dgm:prSet/>
      <dgm:spPr/>
      <dgm:t>
        <a:bodyPr/>
        <a:lstStyle/>
        <a:p>
          <a:endParaRPr lang="en-US"/>
        </a:p>
      </dgm:t>
    </dgm:pt>
    <dgm:pt modelId="{5D28C15F-CBCD-418D-AB0A-3973C7287EAC}" type="sibTrans" cxnId="{EBFF7283-1D22-46B5-BF81-B2FB5C531148}">
      <dgm:prSet/>
      <dgm:spPr/>
      <dgm:t>
        <a:bodyPr/>
        <a:lstStyle/>
        <a:p>
          <a:endParaRPr lang="en-US"/>
        </a:p>
      </dgm:t>
    </dgm:pt>
    <dgm:pt modelId="{17BF7BEF-2C07-435C-8AA2-7175FB7DAF15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DEFENSIVE DRIVING</a:t>
          </a:r>
        </a:p>
      </dgm:t>
    </dgm:pt>
    <dgm:pt modelId="{80E42AE5-9E10-45B1-8995-59501518A396}" type="parTrans" cxnId="{7C194968-A085-4E04-8E94-9DE168913BFC}">
      <dgm:prSet/>
      <dgm:spPr/>
      <dgm:t>
        <a:bodyPr/>
        <a:lstStyle/>
        <a:p>
          <a:endParaRPr lang="en-US"/>
        </a:p>
      </dgm:t>
    </dgm:pt>
    <dgm:pt modelId="{F10A670F-0129-4F80-841E-CF09D2D1852F}" type="sibTrans" cxnId="{7C194968-A085-4E04-8E94-9DE168913BFC}">
      <dgm:prSet/>
      <dgm:spPr/>
      <dgm:t>
        <a:bodyPr/>
        <a:lstStyle/>
        <a:p>
          <a:endParaRPr lang="en-US"/>
        </a:p>
      </dgm:t>
    </dgm:pt>
    <dgm:pt modelId="{A93C733E-1B4C-4408-9D27-0728919C7942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ERGONOMICS</a:t>
          </a:r>
        </a:p>
      </dgm:t>
    </dgm:pt>
    <dgm:pt modelId="{EA7D9F91-9D26-4E19-B910-8CFF6AE96349}" type="parTrans" cxnId="{D958E35E-9AAF-4EBC-AD70-70D212666991}">
      <dgm:prSet/>
      <dgm:spPr/>
      <dgm:t>
        <a:bodyPr/>
        <a:lstStyle/>
        <a:p>
          <a:endParaRPr lang="en-US"/>
        </a:p>
      </dgm:t>
    </dgm:pt>
    <dgm:pt modelId="{D23206C7-D765-4EC3-9B74-21772E2DBBC9}" type="sibTrans" cxnId="{D958E35E-9AAF-4EBC-AD70-70D212666991}">
      <dgm:prSet/>
      <dgm:spPr/>
      <dgm:t>
        <a:bodyPr/>
        <a:lstStyle/>
        <a:p>
          <a:endParaRPr lang="en-US"/>
        </a:p>
      </dgm:t>
    </dgm:pt>
    <dgm:pt modelId="{D1C5D926-48A2-4439-8B19-C3722B430BBD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FIRE ELECTRICAL</a:t>
          </a:r>
        </a:p>
      </dgm:t>
    </dgm:pt>
    <dgm:pt modelId="{E7EA6C38-4C93-4302-ACEA-0A25246298F8}" type="parTrans" cxnId="{734E2C2C-E9BE-4FA3-BFAE-8A79A590A2F2}">
      <dgm:prSet/>
      <dgm:spPr/>
      <dgm:t>
        <a:bodyPr/>
        <a:lstStyle/>
        <a:p>
          <a:endParaRPr lang="en-US"/>
        </a:p>
      </dgm:t>
    </dgm:pt>
    <dgm:pt modelId="{01F2DB05-25F9-4B1A-8A35-E79616B60015}" type="sibTrans" cxnId="{734E2C2C-E9BE-4FA3-BFAE-8A79A590A2F2}">
      <dgm:prSet/>
      <dgm:spPr/>
      <dgm:t>
        <a:bodyPr/>
        <a:lstStyle/>
        <a:p>
          <a:endParaRPr lang="en-US"/>
        </a:p>
      </dgm:t>
    </dgm:pt>
    <dgm:pt modelId="{37788E45-1CE5-4367-803C-6C06D1627570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INJURY PREVENTION</a:t>
          </a:r>
        </a:p>
      </dgm:t>
    </dgm:pt>
    <dgm:pt modelId="{DDD8567C-7AEB-4DA4-B9D7-7A1251965863}" type="parTrans" cxnId="{1DB85F98-1FEA-4B7F-81CA-7FEA503E1ECE}">
      <dgm:prSet/>
      <dgm:spPr/>
      <dgm:t>
        <a:bodyPr/>
        <a:lstStyle/>
        <a:p>
          <a:endParaRPr lang="en-US"/>
        </a:p>
      </dgm:t>
    </dgm:pt>
    <dgm:pt modelId="{4D13B01D-2D38-43EB-A769-319EC92F83DA}" type="sibTrans" cxnId="{1DB85F98-1FEA-4B7F-81CA-7FEA503E1ECE}">
      <dgm:prSet/>
      <dgm:spPr/>
      <dgm:t>
        <a:bodyPr/>
        <a:lstStyle/>
        <a:p>
          <a:endParaRPr lang="en-US"/>
        </a:p>
      </dgm:t>
    </dgm:pt>
    <dgm:pt modelId="{D29A9D42-F63B-43A2-B813-40C7503E16F8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LEAD HAZARDS</a:t>
          </a:r>
        </a:p>
      </dgm:t>
    </dgm:pt>
    <dgm:pt modelId="{8577AA31-4065-424A-A71A-1B3A1BC9D3E8}" type="parTrans" cxnId="{79DE9B9C-1B81-4CA6-9104-685048130FB0}">
      <dgm:prSet/>
      <dgm:spPr/>
      <dgm:t>
        <a:bodyPr/>
        <a:lstStyle/>
        <a:p>
          <a:endParaRPr lang="en-US"/>
        </a:p>
      </dgm:t>
    </dgm:pt>
    <dgm:pt modelId="{20AE937E-7D8D-49AC-A8B2-92AAAC983E28}" type="sibTrans" cxnId="{79DE9B9C-1B81-4CA6-9104-685048130FB0}">
      <dgm:prSet/>
      <dgm:spPr/>
      <dgm:t>
        <a:bodyPr/>
        <a:lstStyle/>
        <a:p>
          <a:endParaRPr lang="en-US"/>
        </a:p>
      </dgm:t>
    </dgm:pt>
    <dgm:pt modelId="{551235AD-E7F2-4426-B77B-FEF98587BB32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OSHA</a:t>
          </a:r>
        </a:p>
      </dgm:t>
    </dgm:pt>
    <dgm:pt modelId="{07726395-007C-4447-889E-F93320D0FE8A}" type="parTrans" cxnId="{5D9B183D-7A89-4B88-990A-58A5E8B8CFCB}">
      <dgm:prSet/>
      <dgm:spPr/>
      <dgm:t>
        <a:bodyPr/>
        <a:lstStyle/>
        <a:p>
          <a:endParaRPr lang="en-US"/>
        </a:p>
      </dgm:t>
    </dgm:pt>
    <dgm:pt modelId="{4EF35F4F-331F-4DD6-A10D-55A4925F7EE4}" type="sibTrans" cxnId="{5D9B183D-7A89-4B88-990A-58A5E8B8CFCB}">
      <dgm:prSet/>
      <dgm:spPr/>
      <dgm:t>
        <a:bodyPr/>
        <a:lstStyle/>
        <a:p>
          <a:endParaRPr lang="en-US"/>
        </a:p>
      </dgm:t>
    </dgm:pt>
    <dgm:pt modelId="{A43861FC-6276-4B6D-B3BE-C3BD7B731CFE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RIGHT TO KNOW /HAZARD COMMUNICATION</a:t>
          </a:r>
        </a:p>
      </dgm:t>
    </dgm:pt>
    <dgm:pt modelId="{5D3C2D9F-37B6-496A-B9D3-092035026B8D}" type="parTrans" cxnId="{15D17DD6-2160-45AD-8180-B4381074D742}">
      <dgm:prSet/>
      <dgm:spPr/>
      <dgm:t>
        <a:bodyPr/>
        <a:lstStyle/>
        <a:p>
          <a:endParaRPr lang="en-US"/>
        </a:p>
      </dgm:t>
    </dgm:pt>
    <dgm:pt modelId="{1FECC199-38A1-403B-BD89-8279343651ED}" type="sibTrans" cxnId="{15D17DD6-2160-45AD-8180-B4381074D742}">
      <dgm:prSet/>
      <dgm:spPr/>
      <dgm:t>
        <a:bodyPr/>
        <a:lstStyle/>
        <a:p>
          <a:endParaRPr lang="en-US"/>
        </a:p>
      </dgm:t>
    </dgm:pt>
    <dgm:pt modelId="{7E8E5A8F-0440-4D70-96D2-F95B7EB6583B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Toxins</a:t>
          </a:r>
        </a:p>
      </dgm:t>
    </dgm:pt>
    <dgm:pt modelId="{51C2BEEB-CB12-4477-9CE3-7CB5E94A1520}" type="parTrans" cxnId="{8A7D073F-1527-426F-97DC-2FF1127CC29A}">
      <dgm:prSet/>
      <dgm:spPr/>
      <dgm:t>
        <a:bodyPr/>
        <a:lstStyle/>
        <a:p>
          <a:endParaRPr lang="en-US"/>
        </a:p>
      </dgm:t>
    </dgm:pt>
    <dgm:pt modelId="{0BB86429-21BD-4274-BB0B-4E81723A7454}" type="sibTrans" cxnId="{8A7D073F-1527-426F-97DC-2FF1127CC29A}">
      <dgm:prSet/>
      <dgm:spPr/>
      <dgm:t>
        <a:bodyPr/>
        <a:lstStyle/>
        <a:p>
          <a:endParaRPr lang="en-US"/>
        </a:p>
      </dgm:t>
    </dgm:pt>
    <dgm:pt modelId="{654E4FC6-3BF2-462D-AF15-5214E034AA51}">
      <dgm:prSet/>
      <dgm:spPr/>
      <dgm:t>
        <a:bodyPr/>
        <a:lstStyle/>
        <a:p>
          <a:r>
            <a:rPr lang="en-US" dirty="0">
              <a:solidFill>
                <a:srgbClr val="27223C"/>
              </a:solidFill>
            </a:rPr>
            <a:t>OTHER</a:t>
          </a:r>
        </a:p>
      </dgm:t>
    </dgm:pt>
    <dgm:pt modelId="{D73DBE5A-E635-4ED4-A2E5-3179CFE4AC0E}" type="parTrans" cxnId="{DA6C2565-C36F-4919-80F8-7C4B160831DE}">
      <dgm:prSet/>
      <dgm:spPr/>
      <dgm:t>
        <a:bodyPr/>
        <a:lstStyle/>
        <a:p>
          <a:endParaRPr lang="en-US"/>
        </a:p>
      </dgm:t>
    </dgm:pt>
    <dgm:pt modelId="{6B3C48A8-566B-414B-B6BB-46087F76E0A3}" type="sibTrans" cxnId="{DA6C2565-C36F-4919-80F8-7C4B160831DE}">
      <dgm:prSet/>
      <dgm:spPr/>
      <dgm:t>
        <a:bodyPr/>
        <a:lstStyle/>
        <a:p>
          <a:endParaRPr lang="en-US"/>
        </a:p>
      </dgm:t>
    </dgm:pt>
    <dgm:pt modelId="{DD9D7445-06FB-4966-A265-61FF26B039FC}" type="pres">
      <dgm:prSet presAssocID="{EAE889F9-919F-44A1-8D92-F8B0351E1F26}" presName="linear" presStyleCnt="0">
        <dgm:presLayoutVars>
          <dgm:animLvl val="lvl"/>
          <dgm:resizeHandles val="exact"/>
        </dgm:presLayoutVars>
      </dgm:prSet>
      <dgm:spPr/>
    </dgm:pt>
    <dgm:pt modelId="{2A9A4BD6-1B41-4572-A1D5-F7C828C7222F}" type="pres">
      <dgm:prSet presAssocID="{494821FE-68F6-447E-A138-7628931176B3}" presName="parentText" presStyleLbl="node1" presStyleIdx="0" presStyleCnt="1" custLinFactNeighborX="-94757" custLinFactNeighborY="-4532">
        <dgm:presLayoutVars>
          <dgm:chMax val="0"/>
          <dgm:bulletEnabled val="1"/>
        </dgm:presLayoutVars>
      </dgm:prSet>
      <dgm:spPr/>
    </dgm:pt>
    <dgm:pt modelId="{A1735987-67BB-4AC6-A2F7-F397BBC5CCEA}" type="pres">
      <dgm:prSet presAssocID="{494821FE-68F6-447E-A138-7628931176B3}" presName="childText" presStyleLbl="revTx" presStyleIdx="0" presStyleCnt="1" custScaleY="77528" custLinFactNeighborX="-72253" custLinFactNeighborY="-4005">
        <dgm:presLayoutVars>
          <dgm:bulletEnabled val="1"/>
        </dgm:presLayoutVars>
      </dgm:prSet>
      <dgm:spPr/>
    </dgm:pt>
  </dgm:ptLst>
  <dgm:cxnLst>
    <dgm:cxn modelId="{FCB5160D-306A-4DA3-8B10-C4DF34C62CCF}" type="presOf" srcId="{EAE889F9-919F-44A1-8D92-F8B0351E1F26}" destId="{DD9D7445-06FB-4966-A265-61FF26B039FC}" srcOrd="0" destOrd="0" presId="urn:microsoft.com/office/officeart/2005/8/layout/vList2"/>
    <dgm:cxn modelId="{A9F66110-F0E5-4935-8F45-A804B138D2DA}" type="presOf" srcId="{7F9E2948-FE7C-47D1-96EF-D7748188E749}" destId="{A1735987-67BB-4AC6-A2F7-F397BBC5CCEA}" srcOrd="0" destOrd="2" presId="urn:microsoft.com/office/officeart/2005/8/layout/vList2"/>
    <dgm:cxn modelId="{4FB56219-AE2E-446F-A2F1-C0EAF4C5FBCD}" type="presOf" srcId="{A93C733E-1B4C-4408-9D27-0728919C7942}" destId="{A1735987-67BB-4AC6-A2F7-F397BBC5CCEA}" srcOrd="0" destOrd="4" presId="urn:microsoft.com/office/officeart/2005/8/layout/vList2"/>
    <dgm:cxn modelId="{A321402A-C42C-4AE3-8AF7-C56AC72049F3}" type="presOf" srcId="{D29A9D42-F63B-43A2-B813-40C7503E16F8}" destId="{A1735987-67BB-4AC6-A2F7-F397BBC5CCEA}" srcOrd="0" destOrd="7" presId="urn:microsoft.com/office/officeart/2005/8/layout/vList2"/>
    <dgm:cxn modelId="{734E2C2C-E9BE-4FA3-BFAE-8A79A590A2F2}" srcId="{494821FE-68F6-447E-A138-7628931176B3}" destId="{D1C5D926-48A2-4439-8B19-C3722B430BBD}" srcOrd="5" destOrd="0" parTransId="{E7EA6C38-4C93-4302-ACEA-0A25246298F8}" sibTransId="{01F2DB05-25F9-4B1A-8A35-E79616B60015}"/>
    <dgm:cxn modelId="{53FFF731-747D-41B7-B61D-12F558AF886E}" type="presOf" srcId="{654E4FC6-3BF2-462D-AF15-5214E034AA51}" destId="{A1735987-67BB-4AC6-A2F7-F397BBC5CCEA}" srcOrd="0" destOrd="11" presId="urn:microsoft.com/office/officeart/2005/8/layout/vList2"/>
    <dgm:cxn modelId="{5D9B183D-7A89-4B88-990A-58A5E8B8CFCB}" srcId="{494821FE-68F6-447E-A138-7628931176B3}" destId="{551235AD-E7F2-4426-B77B-FEF98587BB32}" srcOrd="8" destOrd="0" parTransId="{07726395-007C-4447-889E-F93320D0FE8A}" sibTransId="{4EF35F4F-331F-4DD6-A10D-55A4925F7EE4}"/>
    <dgm:cxn modelId="{8A7D073F-1527-426F-97DC-2FF1127CC29A}" srcId="{494821FE-68F6-447E-A138-7628931176B3}" destId="{7E8E5A8F-0440-4D70-96D2-F95B7EB6583B}" srcOrd="10" destOrd="0" parTransId="{51C2BEEB-CB12-4477-9CE3-7CB5E94A1520}" sibTransId="{0BB86429-21BD-4274-BB0B-4E81723A7454}"/>
    <dgm:cxn modelId="{D958E35E-9AAF-4EBC-AD70-70D212666991}" srcId="{494821FE-68F6-447E-A138-7628931176B3}" destId="{A93C733E-1B4C-4408-9D27-0728919C7942}" srcOrd="4" destOrd="0" parTransId="{EA7D9F91-9D26-4E19-B910-8CFF6AE96349}" sibTransId="{D23206C7-D765-4EC3-9B74-21772E2DBBC9}"/>
    <dgm:cxn modelId="{DA6C2565-C36F-4919-80F8-7C4B160831DE}" srcId="{494821FE-68F6-447E-A138-7628931176B3}" destId="{654E4FC6-3BF2-462D-AF15-5214E034AA51}" srcOrd="11" destOrd="0" parTransId="{D73DBE5A-E635-4ED4-A2E5-3179CFE4AC0E}" sibTransId="{6B3C48A8-566B-414B-B6BB-46087F76E0A3}"/>
    <dgm:cxn modelId="{7C194968-A085-4E04-8E94-9DE168913BFC}" srcId="{494821FE-68F6-447E-A138-7628931176B3}" destId="{17BF7BEF-2C07-435C-8AA2-7175FB7DAF15}" srcOrd="3" destOrd="0" parTransId="{80E42AE5-9E10-45B1-8995-59501518A396}" sibTransId="{F10A670F-0129-4F80-841E-CF09D2D1852F}"/>
    <dgm:cxn modelId="{4E606B70-936B-4CDF-B525-2E7BC273C05A}" type="presOf" srcId="{A43861FC-6276-4B6D-B3BE-C3BD7B731CFE}" destId="{A1735987-67BB-4AC6-A2F7-F397BBC5CCEA}" srcOrd="0" destOrd="9" presId="urn:microsoft.com/office/officeart/2005/8/layout/vList2"/>
    <dgm:cxn modelId="{BF8E3F74-CEDD-4D0E-BFB1-6D8D066433DE}" srcId="{494821FE-68F6-447E-A138-7628931176B3}" destId="{DC4348D9-C985-4343-9706-5A8CFC3A7612}" srcOrd="1" destOrd="0" parTransId="{C9F38372-AA72-41BD-9C25-347B85A2B85F}" sibTransId="{54A22637-E144-4348-937C-6BCEF9D8FE26}"/>
    <dgm:cxn modelId="{EBFF7283-1D22-46B5-BF81-B2FB5C531148}" srcId="{494821FE-68F6-447E-A138-7628931176B3}" destId="{7F9E2948-FE7C-47D1-96EF-D7748188E749}" srcOrd="2" destOrd="0" parTransId="{99F0089C-5D15-450E-B9CB-5A20762F463E}" sibTransId="{5D28C15F-CBCD-418D-AB0A-3973C7287EAC}"/>
    <dgm:cxn modelId="{1DB85F98-1FEA-4B7F-81CA-7FEA503E1ECE}" srcId="{494821FE-68F6-447E-A138-7628931176B3}" destId="{37788E45-1CE5-4367-803C-6C06D1627570}" srcOrd="6" destOrd="0" parTransId="{DDD8567C-7AEB-4DA4-B9D7-7A1251965863}" sibTransId="{4D13B01D-2D38-43EB-A769-319EC92F83DA}"/>
    <dgm:cxn modelId="{D5197498-B8E6-43B7-B190-35B8636B7F82}" srcId="{EAE889F9-919F-44A1-8D92-F8B0351E1F26}" destId="{494821FE-68F6-447E-A138-7628931176B3}" srcOrd="0" destOrd="0" parTransId="{C8817B5D-422B-4F8A-80D9-6E6D2CD259AE}" sibTransId="{417A6762-4D99-4FEA-8841-2D943269C181}"/>
    <dgm:cxn modelId="{63898098-FAFE-4DBF-AFB2-D6F07E0C1356}" type="presOf" srcId="{17BF7BEF-2C07-435C-8AA2-7175FB7DAF15}" destId="{A1735987-67BB-4AC6-A2F7-F397BBC5CCEA}" srcOrd="0" destOrd="3" presId="urn:microsoft.com/office/officeart/2005/8/layout/vList2"/>
    <dgm:cxn modelId="{79DE9B9C-1B81-4CA6-9104-685048130FB0}" srcId="{494821FE-68F6-447E-A138-7628931176B3}" destId="{D29A9D42-F63B-43A2-B813-40C7503E16F8}" srcOrd="7" destOrd="0" parTransId="{8577AA31-4065-424A-A71A-1B3A1BC9D3E8}" sibTransId="{20AE937E-7D8D-49AC-A8B2-92AAAC983E28}"/>
    <dgm:cxn modelId="{7434E29E-88A3-49F7-8849-CEF20508160C}" type="presOf" srcId="{37788E45-1CE5-4367-803C-6C06D1627570}" destId="{A1735987-67BB-4AC6-A2F7-F397BBC5CCEA}" srcOrd="0" destOrd="6" presId="urn:microsoft.com/office/officeart/2005/8/layout/vList2"/>
    <dgm:cxn modelId="{A99EDABB-D95D-4AFD-8715-D41BB4199010}" type="presOf" srcId="{DC4348D9-C985-4343-9706-5A8CFC3A7612}" destId="{A1735987-67BB-4AC6-A2F7-F397BBC5CCEA}" srcOrd="0" destOrd="1" presId="urn:microsoft.com/office/officeart/2005/8/layout/vList2"/>
    <dgm:cxn modelId="{15D17DD6-2160-45AD-8180-B4381074D742}" srcId="{494821FE-68F6-447E-A138-7628931176B3}" destId="{A43861FC-6276-4B6D-B3BE-C3BD7B731CFE}" srcOrd="9" destOrd="0" parTransId="{5D3C2D9F-37B6-496A-B9D3-092035026B8D}" sibTransId="{1FECC199-38A1-403B-BD89-8279343651ED}"/>
    <dgm:cxn modelId="{C5970ADB-D433-422F-868A-29C238705AB6}" srcId="{494821FE-68F6-447E-A138-7628931176B3}" destId="{3D3DB946-BAF4-46C3-94FB-1CC91F7CDF8A}" srcOrd="0" destOrd="0" parTransId="{0240B04A-A45D-4017-8C8E-631BF92B4A33}" sibTransId="{AB2A1AB1-97A7-4523-A9D6-D71B4E05BDA2}"/>
    <dgm:cxn modelId="{9BF5ACE5-5798-4BA7-BFED-E69FD0704F6D}" type="presOf" srcId="{D1C5D926-48A2-4439-8B19-C3722B430BBD}" destId="{A1735987-67BB-4AC6-A2F7-F397BBC5CCEA}" srcOrd="0" destOrd="5" presId="urn:microsoft.com/office/officeart/2005/8/layout/vList2"/>
    <dgm:cxn modelId="{AEE81EF0-F9E9-4B25-BA89-98D79E49F56D}" type="presOf" srcId="{551235AD-E7F2-4426-B77B-FEF98587BB32}" destId="{A1735987-67BB-4AC6-A2F7-F397BBC5CCEA}" srcOrd="0" destOrd="8" presId="urn:microsoft.com/office/officeart/2005/8/layout/vList2"/>
    <dgm:cxn modelId="{65C509F5-D313-4E8A-86CC-8AE93C497EF7}" type="presOf" srcId="{494821FE-68F6-447E-A138-7628931176B3}" destId="{2A9A4BD6-1B41-4572-A1D5-F7C828C7222F}" srcOrd="0" destOrd="0" presId="urn:microsoft.com/office/officeart/2005/8/layout/vList2"/>
    <dgm:cxn modelId="{9C8949F6-9722-4E28-B310-8FB32967AC34}" type="presOf" srcId="{3D3DB946-BAF4-46C3-94FB-1CC91F7CDF8A}" destId="{A1735987-67BB-4AC6-A2F7-F397BBC5CCEA}" srcOrd="0" destOrd="0" presId="urn:microsoft.com/office/officeart/2005/8/layout/vList2"/>
    <dgm:cxn modelId="{3CBEA6F7-1E0F-45A9-9AB6-5E4B9F70F62D}" type="presOf" srcId="{7E8E5A8F-0440-4D70-96D2-F95B7EB6583B}" destId="{A1735987-67BB-4AC6-A2F7-F397BBC5CCEA}" srcOrd="0" destOrd="10" presId="urn:microsoft.com/office/officeart/2005/8/layout/vList2"/>
    <dgm:cxn modelId="{30B3145A-54F2-4870-B193-4165358CA6EF}" type="presParOf" srcId="{DD9D7445-06FB-4966-A265-61FF26B039FC}" destId="{2A9A4BD6-1B41-4572-A1D5-F7C828C7222F}" srcOrd="0" destOrd="0" presId="urn:microsoft.com/office/officeart/2005/8/layout/vList2"/>
    <dgm:cxn modelId="{485D17BB-FBC6-4E83-87B7-CA0B3B761705}" type="presParOf" srcId="{DD9D7445-06FB-4966-A265-61FF26B039FC}" destId="{A1735987-67BB-4AC6-A2F7-F397BBC5CC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D98F8-C263-4A63-AEB0-7FF7A0B64928}">
      <dsp:nvSpPr>
        <dsp:cNvPr id="0" name=""/>
        <dsp:cNvSpPr/>
      </dsp:nvSpPr>
      <dsp:spPr>
        <a:xfrm>
          <a:off x="0" y="0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Grant Application  - On line link through the Office of Safety </a:t>
          </a:r>
        </a:p>
      </dsp:txBody>
      <dsp:txXfrm>
        <a:off x="24588" y="24588"/>
        <a:ext cx="10009223" cy="454509"/>
      </dsp:txXfrm>
    </dsp:sp>
    <dsp:sp modelId="{E8C58607-5C0D-438F-BD8B-F28374DBDE18}">
      <dsp:nvSpPr>
        <dsp:cNvPr id="0" name=""/>
        <dsp:cNvSpPr/>
      </dsp:nvSpPr>
      <dsp:spPr>
        <a:xfrm>
          <a:off x="0" y="622644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Gather the Necessary Information to Complete the Grant Application</a:t>
          </a:r>
        </a:p>
      </dsp:txBody>
      <dsp:txXfrm>
        <a:off x="24588" y="647232"/>
        <a:ext cx="10009223" cy="454509"/>
      </dsp:txXfrm>
    </dsp:sp>
    <dsp:sp modelId="{024876E7-5F21-4AC1-9A68-1644DD7E9632}">
      <dsp:nvSpPr>
        <dsp:cNvPr id="0" name=""/>
        <dsp:cNvSpPr/>
      </dsp:nvSpPr>
      <dsp:spPr>
        <a:xfrm>
          <a:off x="0" y="1161171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Register Company in Portal &amp; Receive Company ID </a:t>
          </a:r>
        </a:p>
      </dsp:txBody>
      <dsp:txXfrm>
        <a:off x="24588" y="1185759"/>
        <a:ext cx="10009223" cy="454509"/>
      </dsp:txXfrm>
    </dsp:sp>
    <dsp:sp modelId="{E98EE712-6022-4341-B41B-001A2B6DFF8F}">
      <dsp:nvSpPr>
        <dsp:cNvPr id="0" name=""/>
        <dsp:cNvSpPr/>
      </dsp:nvSpPr>
      <dsp:spPr>
        <a:xfrm>
          <a:off x="0" y="1742427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Follow Instructions Complete Part One: Application- Pages 1-8</a:t>
          </a:r>
        </a:p>
      </dsp:txBody>
      <dsp:txXfrm>
        <a:off x="24588" y="1767015"/>
        <a:ext cx="10009223" cy="454509"/>
      </dsp:txXfrm>
    </dsp:sp>
    <dsp:sp modelId="{035914BF-B471-4345-B0AA-023BC603F33B}">
      <dsp:nvSpPr>
        <dsp:cNvPr id="0" name=""/>
        <dsp:cNvSpPr/>
      </dsp:nvSpPr>
      <dsp:spPr>
        <a:xfrm>
          <a:off x="0" y="2323685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Follow Instructions to Complete Part Two: Compliance and Contract Documents</a:t>
          </a:r>
        </a:p>
      </dsp:txBody>
      <dsp:txXfrm>
        <a:off x="24588" y="2348273"/>
        <a:ext cx="10009223" cy="454509"/>
      </dsp:txXfrm>
    </dsp:sp>
    <dsp:sp modelId="{24F0C464-ABB4-4CD9-A8F6-5A1A2502D47C}">
      <dsp:nvSpPr>
        <dsp:cNvPr id="0" name=""/>
        <dsp:cNvSpPr/>
      </dsp:nvSpPr>
      <dsp:spPr>
        <a:xfrm>
          <a:off x="0" y="2887850"/>
          <a:ext cx="10058399" cy="503685"/>
        </a:xfrm>
        <a:prstGeom prst="roundRect">
          <a:avLst/>
        </a:prstGeom>
        <a:solidFill>
          <a:srgbClr val="2722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Upload, DOR, DUA, EFT, W9, COMMBUYS, CASL</a:t>
          </a:r>
        </a:p>
      </dsp:txBody>
      <dsp:txXfrm>
        <a:off x="24588" y="2912438"/>
        <a:ext cx="10009223" cy="454509"/>
      </dsp:txXfrm>
    </dsp:sp>
    <dsp:sp modelId="{FA1EC6C5-839E-47C2-B866-916031073283}">
      <dsp:nvSpPr>
        <dsp:cNvPr id="0" name=""/>
        <dsp:cNvSpPr/>
      </dsp:nvSpPr>
      <dsp:spPr>
        <a:xfrm>
          <a:off x="0" y="3452015"/>
          <a:ext cx="10058399" cy="503685"/>
        </a:xfrm>
        <a:prstGeom prst="roundRect">
          <a:avLst/>
        </a:prstGeom>
        <a:solidFill>
          <a:schemeClr val="accent5">
            <a:hueOff val="-12391913"/>
            <a:satOff val="72345"/>
            <a:lumOff val="41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7030A0"/>
              </a:solidFill>
            </a:rPr>
            <a:t>Submit Application- Receive Acknowledgment ( number in line)</a:t>
          </a:r>
          <a:endParaRPr lang="en-US" sz="2100" b="1" kern="1200" dirty="0"/>
        </a:p>
      </dsp:txBody>
      <dsp:txXfrm>
        <a:off x="24588" y="3476603"/>
        <a:ext cx="1000922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A4BD6-1B41-4572-A1D5-F7C828C7222F}">
      <dsp:nvSpPr>
        <dsp:cNvPr id="0" name=""/>
        <dsp:cNvSpPr/>
      </dsp:nvSpPr>
      <dsp:spPr>
        <a:xfrm>
          <a:off x="0" y="0"/>
          <a:ext cx="5806213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Drop Down Features</a:t>
          </a:r>
        </a:p>
      </dsp:txBody>
      <dsp:txXfrm>
        <a:off x="30442" y="30442"/>
        <a:ext cx="5745329" cy="562726"/>
      </dsp:txXfrm>
    </dsp:sp>
    <dsp:sp modelId="{A1735987-67BB-4AC6-A2F7-F397BBC5CCEA}">
      <dsp:nvSpPr>
        <dsp:cNvPr id="0" name=""/>
        <dsp:cNvSpPr/>
      </dsp:nvSpPr>
      <dsp:spPr>
        <a:xfrm>
          <a:off x="0" y="666121"/>
          <a:ext cx="5806213" cy="325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4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ASBESTOS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CPR/AED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CTD’s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DEFENSIVE DRIVING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ERGONOMICS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FIRE ELECTRICAL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INJURY PREVENTION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LEAD HAZARDS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OSHA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RIGHT TO KNOW /HAZARD COMMUNICATION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Toxins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rgbClr val="27223C"/>
              </a:solidFill>
            </a:rPr>
            <a:t>OTHER</a:t>
          </a:r>
        </a:p>
      </dsp:txBody>
      <dsp:txXfrm>
        <a:off x="0" y="666121"/>
        <a:ext cx="5806213" cy="325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8A4D-46EA-4026-BD54-0EE41E46D286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FCF8-3DE9-46F0-AD6C-D897E13CB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BFCF8-3DE9-46F0-AD6C-D897E13CB3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7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BFCF8-3DE9-46F0-AD6C-D897E13CB3A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5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4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0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7EB53B-A4A1-4642-A81E-7B2FA8849AD5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889235-762E-45A1-B591-08C8032ED0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employment.mass.gov/Employers/_/" TargetMode="External"/><Relationship Id="rId2" Type="http://schemas.openxmlformats.org/officeDocument/2006/relationships/hyperlink" Target="https://mtc.dor.state.ma.us/mtc/_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buys.com/bs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E7DB.AB19A9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png@01D9E7DB.AB19A92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fety@mass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ionline.detma.org/Employer/Core/Login.ASPX" TargetMode="External"/><Relationship Id="rId2" Type="http://schemas.openxmlformats.org/officeDocument/2006/relationships/hyperlink" Target="https://mtc.dor.state.ma.us/mtc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ommbuy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528-45F5-CDCC-6B76-14E28EBD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57" y="2496177"/>
            <a:ext cx="5851629" cy="11938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Safety Grant </a:t>
            </a:r>
            <a:endParaRPr lang="en-US" sz="5000" kern="1200" dirty="0">
              <a:solidFill>
                <a:srgbClr val="FF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F4BE-DAC2-BCFE-4E98-B6D3FD559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148" y="3824664"/>
            <a:ext cx="8337291" cy="309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200" dirty="0">
                <a:solidFill>
                  <a:srgbClr val="FFCC33"/>
                </a:solidFill>
                <a:cs typeface="Times New Roman" panose="02020603050405020304" pitchFamily="18" charset="0"/>
              </a:rPr>
              <a:t>Because Being Safe AT WORK IS NO accident !</a:t>
            </a:r>
            <a:endParaRPr lang="en-US" sz="1800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6" descr="Memo">
            <a:extLst>
              <a:ext uri="{FF2B5EF4-FFF2-40B4-BE49-F238E27FC236}">
                <a16:creationId xmlns:a16="http://schemas.microsoft.com/office/drawing/2014/main" id="{8B6ACDB0-F404-E62F-7864-D334971A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040" y="1669136"/>
            <a:ext cx="2728400" cy="272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29EB7-A891-405F-4985-31F40551574B}"/>
              </a:ext>
            </a:extLst>
          </p:cNvPr>
          <p:cNvSpPr txBox="1"/>
          <p:nvPr/>
        </p:nvSpPr>
        <p:spPr>
          <a:xfrm>
            <a:off x="1204957" y="533164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CC33"/>
                </a:solidFill>
                <a:cs typeface="Times New Roman" panose="02020603050405020304" pitchFamily="18" charset="0"/>
              </a:rPr>
              <a:t>MARYANN FALVEY,  DIRECTOR OFFICE OF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99416-060F-22F9-8E53-DE7C89E9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Topics  - </a:t>
            </a:r>
            <a:r>
              <a:rPr lang="en-US"/>
              <a:t>124 Listings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98419-C944-2953-424D-98F0EF10C9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shooter/ Workplace de-escalation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Ariel lift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Asbestos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CPR/AED Chain Saw safety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Chemical/Biological Toxins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to know/ Haz communication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Confined space / Trench rescue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Crane and Rigger Training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Defensive driving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Ergonomics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0081A-A3F2-858C-96D4-A85120B40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Protection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Fire/ Electrical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Forklift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 Prevention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hazards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 Out Tag Out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OSHA 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OSHA 30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Patient Lifting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Slips, Trips, and Falls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Spain/ Stain/ MSD, Repetitive/ Cumulative Trauma Disorders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Trenching, Excavation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Safety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 Driving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4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2AD32A-EC46-32FA-9DE7-D5530E65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454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528-45F5-CDCC-6B76-14E28EBD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57" y="2496177"/>
            <a:ext cx="5851629" cy="11938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Safety Grant </a:t>
            </a:r>
            <a:endParaRPr lang="en-US" sz="5000" kern="1200" dirty="0">
              <a:solidFill>
                <a:srgbClr val="FF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F4BE-DAC2-BCFE-4E98-B6D3FD559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148" y="3824664"/>
            <a:ext cx="8337291" cy="309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200" dirty="0">
                <a:solidFill>
                  <a:srgbClr val="FFCC33"/>
                </a:solidFill>
                <a:cs typeface="Times New Roman" panose="02020603050405020304" pitchFamily="18" charset="0"/>
              </a:rPr>
              <a:t>Because Being Safe AT WORK IS NO accident !</a:t>
            </a:r>
            <a:endParaRPr lang="en-US" sz="1800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6" descr="Memo">
            <a:extLst>
              <a:ext uri="{FF2B5EF4-FFF2-40B4-BE49-F238E27FC236}">
                <a16:creationId xmlns:a16="http://schemas.microsoft.com/office/drawing/2014/main" id="{8B6ACDB0-F404-E62F-7864-D334971A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040" y="1669136"/>
            <a:ext cx="2728400" cy="272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29EB7-A891-405F-4985-31F40551574B}"/>
              </a:ext>
            </a:extLst>
          </p:cNvPr>
          <p:cNvSpPr txBox="1"/>
          <p:nvPr/>
        </p:nvSpPr>
        <p:spPr>
          <a:xfrm>
            <a:off x="1329148" y="4789778"/>
            <a:ext cx="608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CC33"/>
                </a:solidFill>
                <a:cs typeface="Times New Roman" panose="02020603050405020304" pitchFamily="18" charset="0"/>
              </a:rPr>
              <a:t>System Preview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69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D78C-8B05-D4C0-8E7D-EE46EFD8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1548"/>
          </a:xfrm>
        </p:spPr>
        <p:txBody>
          <a:bodyPr>
            <a:normAutofit fontScale="90000"/>
          </a:bodyPr>
          <a:lstStyle/>
          <a:p>
            <a:r>
              <a:rPr lang="en-US" dirty="0"/>
              <a:t>KNOW BEFORE YOU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07CB-D14A-BE05-FA25-9C3F1FA8B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08" y="1334378"/>
            <a:ext cx="11317184" cy="523701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About your organization</a:t>
            </a:r>
            <a:r>
              <a:rPr lang="en-US" sz="1800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  This information may include the organizational history, nature of the business, mission statement/goals and background.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Consortium details (if any). Must include the organizations full legal name, full legal address and (FEIN) number and numbers to be trained. 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Demographics to include the current number of Massachusetts employees in the organization (full &amp; part-time) and numbers to be trained.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valid Certiﬁcate of Good Standing from the Massachusetts Department of Revenue (DOR) About your organization</a:t>
            </a:r>
            <a:r>
              <a:rPr lang="en-US" sz="1800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  This information may include the organizational history, nature of the business, mission statement/goals and background.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Consortium details (if any). Must include the organizations full legal name, full legal address and (FEIN) number and numbers to be trained. 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Demographics to include the current number of Massachusetts employees in the organization (full &amp; part-time) and numbers to be trained.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valid Certiﬁcate of Good Standing from the Massachusetts Department of Revenue (DOR) </a:t>
            </a:r>
            <a:r>
              <a:rPr lang="en-US" sz="1800" u="sng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https://mtc.dor.state.ma.us/mtc/_/</a:t>
            </a:r>
            <a:r>
              <a:rPr lang="en-US" sz="1800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b="1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1800" b="1" u="sng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 NOT</a:t>
            </a:r>
            <a:r>
              <a:rPr lang="en-US" sz="1800" b="1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pay for or obtain a certificated of good standing from the Secretary of States Office as it will not be accepted.  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Certiﬁcate of Unemployment Insurance Compliance from the Massachusetts Department of Unemployment Assistance (DUA) </a:t>
            </a:r>
            <a:r>
              <a:rPr lang="en-US" sz="1800" u="sng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https://unemployment.mass.gov/Employers/_/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COMMBUYS ID Number </a:t>
            </a:r>
            <a:r>
              <a:rPr lang="en-US" sz="1800" u="sng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https://www.commbuys.com/bso/</a:t>
            </a:r>
            <a:endParaRPr lang="en-US" sz="1800" dirty="0">
              <a:noFill/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solidFill>
                  <a:srgbClr val="1414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Required contractual documents needed to submit your application </a:t>
            </a:r>
            <a:r>
              <a:rPr lang="en-US" sz="1800" u="sng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ps://mdor.state.ma.us/mtc/_/</a:t>
            </a:r>
            <a:r>
              <a:rPr lang="en-US" sz="1800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b="1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1800" b="1" u="sng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 NOT</a:t>
            </a:r>
            <a:r>
              <a:rPr lang="en-US" sz="1800" b="1" dirty="0">
                <a:noFill/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pay for or obtain a certificated of good standing from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8337-ADF3-0C88-B299-876399C5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243" y="1194434"/>
            <a:ext cx="32004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BF38-1BE8-0859-FF80-C389A659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8FDFE-9B5D-38A6-54AF-F8309D5A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23353"/>
            <a:ext cx="3200400" cy="4281851"/>
          </a:xfrm>
        </p:spPr>
        <p:txBody>
          <a:bodyPr/>
          <a:lstStyle/>
          <a:p>
            <a:r>
              <a:rPr lang="en-US" dirty="0"/>
              <a:t>https://www.mass.gov/workplace-safety-grant-program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3945E3-4E80-1B8B-DF10-5D2819D3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2534"/>
            <a:ext cx="7026965" cy="63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5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B68D-D88C-4689-BD4F-EE331078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SAFETY TRAINING PROGRAM BUDGET NARRATIVE GUIDE (PAGE 7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C491-B8E0-A0CE-4D73-67C9C02E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Grants are awarded to provide direct worker safety training for employers and workers on the recognition, avoidance, and prevention of safety and health hazards in their workplaces.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purpose of training is to ensure that the employee will be able to perform the job correctly and safely.  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Identify and describe the injury history of the targeted occupation(s) (if any), or preventative safety issues you intend to address in this proposal.  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Here are some key elements</a:t>
            </a:r>
            <a:r>
              <a:rPr lang="en-US" sz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 keep in mind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that a training program narrative typically includes. 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 and identify your company’s training needs. 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Your goals and objectives should be clear and well defined.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Align your training to your business needs.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Once you have determined the needs of your organization</a:t>
            </a:r>
            <a:r>
              <a:rPr lang="en-US" sz="180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Inter Tight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US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ontact a Massachusetts training provider(s), and estimate cost for course fees. 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Your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training budget should identify the training topic</a:t>
            </a:r>
            <a:r>
              <a:rPr lang="en-US" sz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number of training </a:t>
            </a:r>
            <a:r>
              <a:rPr lang="en-US" sz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classes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number of participants to be trained per class, name of </a:t>
            </a:r>
            <a:r>
              <a:rPr lang="en-US" sz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trainer(s) providing services</a:t>
            </a:r>
            <a:r>
              <a:rPr lang="en-US" sz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</a:t>
            </a:r>
            <a:r>
              <a:rPr lang="en-US" sz="1800" spc="-10" dirty="0">
                <a:solidFill>
                  <a:srgbClr val="12111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cost per class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 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5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749A72B-ADB9-9790-EF35-11B965DB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86"/>
            <a:ext cx="12276084" cy="60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3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8D009E75-566B-BE46-DE8C-6AE64BD3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14" y="643467"/>
            <a:ext cx="11897710" cy="55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4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818CEA39-CF31-9A57-120F-85F3C71E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1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3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3F563EE-9EAE-F586-24EB-795D6EF4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5" y="241573"/>
            <a:ext cx="11553269" cy="612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6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978C-D0EE-DF65-3DB7-A48E6F19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59"/>
            <a:ext cx="3310569" cy="2286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52A0"/>
                </a:solidFill>
              </a:rPr>
              <a:t>FY 26 Grant Application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EB54-2FE6-B663-F8AC-7E956FDB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63" y="594358"/>
            <a:ext cx="7306937" cy="600474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52A0"/>
                </a:solidFill>
              </a:rPr>
              <a:t>The Office of Safety, will accept applications for the FY26 Workplace Safety Grant </a:t>
            </a:r>
          </a:p>
          <a:p>
            <a:pPr algn="ctr"/>
            <a:r>
              <a:rPr lang="en-US" sz="2800" dirty="0">
                <a:solidFill>
                  <a:srgbClr val="0052A0"/>
                </a:solidFill>
              </a:rPr>
              <a:t> For FOUR Weeks Only. </a:t>
            </a:r>
          </a:p>
          <a:p>
            <a:pPr algn="ctr"/>
            <a:endParaRPr lang="en-US" dirty="0">
              <a:solidFill>
                <a:srgbClr val="0052A0"/>
              </a:solidFill>
            </a:endParaRPr>
          </a:p>
          <a:p>
            <a:pPr algn="ctr"/>
            <a:r>
              <a:rPr lang="en-US" sz="2800" b="1" i="1" dirty="0">
                <a:solidFill>
                  <a:srgbClr val="0052A0"/>
                </a:solidFill>
              </a:rPr>
              <a:t>Application Period: </a:t>
            </a:r>
          </a:p>
          <a:p>
            <a:pPr algn="ctr"/>
            <a:r>
              <a:rPr lang="en-US" sz="3600" b="1">
                <a:solidFill>
                  <a:srgbClr val="0052A0"/>
                </a:solidFill>
              </a:rPr>
              <a:t>June 2,2025-June 30,2025</a:t>
            </a:r>
            <a:endParaRPr lang="en-US" sz="3600" b="1" dirty="0">
              <a:solidFill>
                <a:srgbClr val="0052A0"/>
              </a:solidFill>
            </a:endParaRPr>
          </a:p>
          <a:p>
            <a:pPr algn="ctr"/>
            <a:endParaRPr lang="en-US" sz="3600" b="1" dirty="0">
              <a:solidFill>
                <a:srgbClr val="0052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2ED6-C96F-883D-35E7-34F0AA855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52A0"/>
                </a:solidFill>
              </a:rPr>
              <a:t>Applications will be considered on compellingness to meet grant objectives </a:t>
            </a:r>
          </a:p>
          <a:p>
            <a:endParaRPr lang="en-US" sz="2000" b="1" i="1" dirty="0">
              <a:solidFill>
                <a:srgbClr val="0052A0"/>
              </a:solidFill>
            </a:endParaRPr>
          </a:p>
          <a:p>
            <a:r>
              <a:rPr lang="en-US" sz="2000" b="1" i="1" dirty="0">
                <a:solidFill>
                  <a:srgbClr val="0052A0"/>
                </a:solidFill>
              </a:rPr>
              <a:t>Budget $800,000</a:t>
            </a:r>
          </a:p>
          <a:p>
            <a:r>
              <a:rPr lang="en-US" sz="2000" b="1" i="1" dirty="0">
                <a:solidFill>
                  <a:srgbClr val="0052A0"/>
                </a:solidFill>
              </a:rPr>
              <a:t>Maximum Grant Request</a:t>
            </a:r>
          </a:p>
          <a:p>
            <a:r>
              <a:rPr lang="en-US" sz="2000" b="1" i="1" dirty="0">
                <a:solidFill>
                  <a:srgbClr val="0052A0"/>
                </a:solidFill>
              </a:rPr>
              <a:t>$25,000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8CCFD-D623-2995-E620-789284207C1A}"/>
              </a:ext>
            </a:extLst>
          </p:cNvPr>
          <p:cNvSpPr txBox="1"/>
          <p:nvPr/>
        </p:nvSpPr>
        <p:spPr>
          <a:xfrm>
            <a:off x="4724196" y="5144168"/>
            <a:ext cx="7467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https://www.mass.gov/workplace-safety-grant-program</a:t>
            </a:r>
          </a:p>
        </p:txBody>
      </p:sp>
    </p:spTree>
    <p:extLst>
      <p:ext uri="{BB962C8B-B14F-4D97-AF65-F5344CB8AC3E}">
        <p14:creationId xmlns:p14="http://schemas.microsoft.com/office/powerpoint/2010/main" val="424905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FB3937CC-1093-CA4A-3918-1012FB94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1"/>
            <a:ext cx="12192000" cy="59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9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F368-1CDB-E38A-6140-4E12154E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93B1-EF54-7A30-BFAA-0020E18E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3AE89-282D-89C1-6A98-9F00A3B1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1B32E0-2753-0D19-8287-4E9AE658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Craig P Statt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51A64D-4147-72E1-5651-5EC91B4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457200"/>
            <a:ext cx="108331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6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589756F7-A44F-5715-C51A-CE92FD92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8" y="157080"/>
            <a:ext cx="12207423" cy="61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5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A95D-AF24-75BF-1B94-5DEF5828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6377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Classes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2164E-0B29-228B-0824-41CC1D9A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57" y="783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Craig P Statt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22C634B-4B62-BF28-3DA6-D00125A8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315302"/>
            <a:ext cx="9852660" cy="49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1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D512867-1A9E-7882-8B7C-AAA16A13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8" y="581892"/>
            <a:ext cx="9534401" cy="546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98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9D312AE4-B0A5-2D79-9E57-6B851EF6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" y="135588"/>
            <a:ext cx="11995447" cy="59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7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528-45F5-CDCC-6B76-14E28EBD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57" y="2496177"/>
            <a:ext cx="5851629" cy="11938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b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Workplace Safety Grant </a:t>
            </a:r>
            <a:endParaRPr lang="en-US" sz="5000" kern="1200" dirty="0">
              <a:solidFill>
                <a:srgbClr val="FF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F4BE-DAC2-BCFE-4E98-B6D3FD559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152" y="4686036"/>
            <a:ext cx="8337291" cy="1131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? - </a:t>
            </a:r>
            <a:r>
              <a:rPr lang="en-US" sz="1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safety@mass.gov</a:t>
            </a:r>
            <a:r>
              <a:rPr lang="en-US" sz="1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Graphic 6" descr="Memo">
            <a:extLst>
              <a:ext uri="{FF2B5EF4-FFF2-40B4-BE49-F238E27FC236}">
                <a16:creationId xmlns:a16="http://schemas.microsoft.com/office/drawing/2014/main" id="{8B6ACDB0-F404-E62F-7864-D334971A0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838" y="1728881"/>
            <a:ext cx="2728400" cy="2728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BB18686-2DE7-0DE5-2B91-E9C47EE819D4}"/>
              </a:ext>
            </a:extLst>
          </p:cNvPr>
          <p:cNvSpPr txBox="1">
            <a:spLocks/>
          </p:cNvSpPr>
          <p:nvPr/>
        </p:nvSpPr>
        <p:spPr>
          <a:xfrm>
            <a:off x="1204957" y="3701801"/>
            <a:ext cx="8337291" cy="3099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FFCC33"/>
                </a:solidFill>
                <a:cs typeface="Times New Roman" panose="02020603050405020304" pitchFamily="18" charset="0"/>
              </a:rPr>
              <a:t>Because Being Safe AT WORK IS NO accident !</a:t>
            </a:r>
            <a:endParaRPr lang="en-US" sz="18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1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528-45F5-CDCC-6B76-14E28EBD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957" y="2496177"/>
            <a:ext cx="5851629" cy="11938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000" kern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Safety Grant </a:t>
            </a:r>
            <a:endParaRPr lang="en-US" sz="5000" kern="1200" dirty="0">
              <a:solidFill>
                <a:srgbClr val="FF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F4BE-DAC2-BCFE-4E98-B6D3FD559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152" y="4686037"/>
            <a:ext cx="8337291" cy="767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>
                <a:solidFill>
                  <a:srgbClr val="FF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8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6" descr="Memo">
            <a:extLst>
              <a:ext uri="{FF2B5EF4-FFF2-40B4-BE49-F238E27FC236}">
                <a16:creationId xmlns:a16="http://schemas.microsoft.com/office/drawing/2014/main" id="{8B6ACDB0-F404-E62F-7864-D334971A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2838" y="1728881"/>
            <a:ext cx="2728400" cy="2728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BB18686-2DE7-0DE5-2B91-E9C47EE819D4}"/>
              </a:ext>
            </a:extLst>
          </p:cNvPr>
          <p:cNvSpPr txBox="1">
            <a:spLocks/>
          </p:cNvSpPr>
          <p:nvPr/>
        </p:nvSpPr>
        <p:spPr>
          <a:xfrm>
            <a:off x="1204957" y="3701801"/>
            <a:ext cx="8337291" cy="3099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FFCC33"/>
                </a:solidFill>
                <a:cs typeface="Times New Roman" panose="02020603050405020304" pitchFamily="18" charset="0"/>
              </a:rPr>
              <a:t>Because Being Safe AT WORK IS NO accident !</a:t>
            </a:r>
            <a:endParaRPr lang="en-US" sz="18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F18-8831-16C9-B0F3-6DA6255F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Workplace Safety Grant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08DF3-7338-481B-9A58-5DBF1D056D23}"/>
              </a:ext>
            </a:extLst>
          </p:cNvPr>
          <p:cNvSpPr txBox="1"/>
          <p:nvPr/>
        </p:nvSpPr>
        <p:spPr>
          <a:xfrm>
            <a:off x="2338939" y="1952206"/>
            <a:ext cx="7344076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Workplace Safety Grant is issued under the provisions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G. L. c 23E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is administered by the Department of Industrial Accidents ,Office of Safety.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grant program provides Massachusetts based employers of good standing with funding for employee training to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 </a:t>
            </a: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redress a history of workplace injuries</a:t>
            </a: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maximum grant award is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$25,000 </a:t>
            </a:r>
            <a:r>
              <a:rPr lang="en-US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recipient.  </a:t>
            </a:r>
            <a:endParaRPr lang="en-US" sz="2000" dirty="0">
              <a:solidFill>
                <a:srgbClr val="14141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2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2AD8-7596-1F77-D423-E885F90A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1" y="594359"/>
            <a:ext cx="3555050" cy="2286000"/>
          </a:xfrm>
        </p:spPr>
        <p:txBody>
          <a:bodyPr/>
          <a:lstStyle/>
          <a:p>
            <a:r>
              <a:rPr lang="en-US" dirty="0"/>
              <a:t> “Must”  Know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F00-E1B7-5680-51B9-9B66F6FE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487111"/>
            <a:ext cx="7066659" cy="6077318"/>
          </a:xfrm>
        </p:spPr>
        <p:txBody>
          <a:bodyPr>
            <a:no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Applicant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rganization’s employees must be covered by the Massachusetts Workers’ Compensation Act, M.G.L. c. 152.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  reimbursement program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Massachusetts based training providers must  be used. 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Training/s </a:t>
            </a:r>
            <a:r>
              <a:rPr lang="en-US" sz="18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relate to the work performed by the employee/s and address prevention of unhealthy working conditions and practices. 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is tied to the Commonwealth’s fiscal year; all training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completed by </a:t>
            </a:r>
            <a:r>
              <a:rPr lang="en-US" sz="18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30</a:t>
            </a:r>
            <a:r>
              <a:rPr lang="en-US" sz="1800" b="1" u="sng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Invoices MUST be received by the Office of Safety by </a:t>
            </a:r>
            <a:r>
              <a:rPr lang="en-US" sz="18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15</a:t>
            </a:r>
            <a:r>
              <a:rPr lang="en-US" sz="1800" b="1" u="sng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each grant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E9EE3-9F65-DCA0-DC85-9D6D1355F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you need to know</a:t>
            </a:r>
            <a:endParaRPr lang="en-US" sz="1600" dirty="0">
              <a:solidFill>
                <a:srgbClr val="141414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0BAA-3A5D-386C-1344-583B79D9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74A9-935B-0F0F-E171-7BA2278F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8914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Costs incurred prior to the effective date of the contract.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for Police, State Police, Firefighters, State and Federal employees, and organizations covered by Jones/Longshore Act.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Costs for employee wages, stipends, or reimbursements for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parking and travel expenses, and re-training of employees previously trained under this grant on the same topic.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Developmental, compliance, policy/procedural programs, and emergency action planning programs. 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Costs for office space, conference room rentals, utilities, communications, equipment (TVs, DVD players, computers, projectors, etc.), and other overhead expenses.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EAE58-56F6-0B7C-E1B4-64A6846A7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553" y="2926080"/>
            <a:ext cx="3674691" cy="3379124"/>
          </a:xfrm>
        </p:spPr>
        <p:txBody>
          <a:bodyPr/>
          <a:lstStyle/>
          <a:p>
            <a:r>
              <a:rPr lang="en-US" sz="1600" b="1" dirty="0">
                <a:solidFill>
                  <a:srgbClr val="14141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</a:t>
            </a:r>
            <a:r>
              <a:rPr lang="en-US" sz="16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INCLUDED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D9C4-73A5-C879-EAC8-C2EA41C0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FBFD-5C27-778D-660C-1EAA12D6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967" y="0"/>
            <a:ext cx="7115042" cy="6571716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Organization’s legal name as listed with the Secretary of State.  (d.b.a.) also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Organization’s </a:t>
            </a:r>
            <a:r>
              <a:rPr lang="en-US" sz="6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 Employer Identification Number (FEIN).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number of Massachusetts employees in the organization 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information for the individual who is authorized to sign a contract to accept a grant.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information for the individual administering the grant 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 a Department of Revenue (DOR) Certificate of Good Standing.  To obtain the certificate, apply online at </a:t>
            </a:r>
            <a:r>
              <a:rPr lang="en-US" sz="6400" b="1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https://mtc.dor.state.ma.us/mtc</a:t>
            </a:r>
            <a:endParaRPr lang="en-US" sz="6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566420" lvl="0" indent="-34290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 a Department of Unemployment Assistance (DUA) certificate of Unemployment Insurance Compliance.  To obtain the certificate, apply at </a:t>
            </a:r>
            <a:r>
              <a:rPr lang="en-US" sz="6400" b="1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https://uionline.detma.org/Employer/Core/Login.ASPX</a:t>
            </a:r>
            <a:r>
              <a:rPr lang="en-US" sz="6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566420" lvl="0" indent="-34290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 an assigned Vendor Number.  To obtain a NEW Vendor Number, register on COMMBUYS.  Register online at It takes just two simple steps: 1. Go to the COMMBUYS landing page at </a:t>
            </a:r>
            <a:r>
              <a:rPr lang="en-US" sz="6400" b="1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www.COMMBUYS.com</a:t>
            </a:r>
            <a:r>
              <a:rPr lang="en-US" sz="6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then follow these steps:  1)Select the first link titled REGISTER and complete registration. 2) You must register and select the United Nations Standard Products and Services Code (UNSPSC) 84-10-16.  There is no cost.</a:t>
            </a:r>
            <a:endParaRPr lang="en-US" sz="6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8230E-0CFE-470A-D098-EAC378B80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Some of the information you’ll need to have handy in order to complete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3271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46C2-CB46-1648-879E-CD7A9332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High Level - Grant Application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A4AD-536F-4900-ACB9-0B933D76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FA88619-2B9C-423E-9E72-74769D733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0923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72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D6639-0C1F-E1FD-AF2F-486186AC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Compliance &amp; Procurement Check</a:t>
            </a:r>
            <a:br>
              <a:rPr lang="en-US" dirty="0"/>
            </a:br>
            <a:r>
              <a:rPr lang="en-US" sz="2400" b="1" dirty="0">
                <a:solidFill>
                  <a:srgbClr val="00B0F0"/>
                </a:solidFill>
              </a:rPr>
              <a:t>Reference</a:t>
            </a:r>
            <a:r>
              <a:rPr lang="en-US" sz="54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-</a:t>
            </a:r>
            <a:r>
              <a:rPr lang="en-US" sz="5400" b="1" dirty="0">
                <a:solidFill>
                  <a:srgbClr val="00B0F0"/>
                </a:solidFill>
              </a:rPr>
              <a:t> </a:t>
            </a:r>
            <a:r>
              <a:rPr lang="en-US" sz="2000" b="1" dirty="0">
                <a:solidFill>
                  <a:srgbClr val="00B0F0"/>
                </a:solidFill>
              </a:rPr>
              <a:t>Behind the Scenes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0F304-4DA2-A391-B1CE-069D0420C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of Safety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A719FC-B90F-B864-382E-3D2F3E989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W9</a:t>
            </a:r>
          </a:p>
          <a:p>
            <a:r>
              <a:rPr lang="en-US" dirty="0"/>
              <a:t>UI/UHI</a:t>
            </a:r>
          </a:p>
          <a:p>
            <a:r>
              <a:rPr lang="en-US" dirty="0"/>
              <a:t>DOR – Certificate of Good Standing</a:t>
            </a:r>
          </a:p>
          <a:p>
            <a:r>
              <a:rPr lang="en-US" dirty="0"/>
              <a:t>DIA/WCI</a:t>
            </a:r>
          </a:p>
          <a:p>
            <a:r>
              <a:rPr lang="en-US" dirty="0"/>
              <a:t>DIA/SWO</a:t>
            </a:r>
          </a:p>
          <a:p>
            <a:r>
              <a:rPr lang="en-US" dirty="0"/>
              <a:t>MassDOT</a:t>
            </a:r>
          </a:p>
          <a:p>
            <a:r>
              <a:rPr lang="en-US" dirty="0"/>
              <a:t>DCAMM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74133-57A8-EE2C-26F1-146DD2429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358945" cy="576262"/>
          </a:xfrm>
        </p:spPr>
        <p:txBody>
          <a:bodyPr/>
          <a:lstStyle/>
          <a:p>
            <a:r>
              <a:rPr lang="en-US" dirty="0"/>
              <a:t> Compliance &amp; Procurement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1BC015-B7EE-A07E-3B6F-20F8B0C665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SCF</a:t>
            </a:r>
          </a:p>
          <a:p>
            <a:r>
              <a:rPr lang="en-US" dirty="0"/>
              <a:t>CASL</a:t>
            </a:r>
          </a:p>
          <a:p>
            <a:r>
              <a:rPr lang="en-US" dirty="0"/>
              <a:t>Fed SAM Debarment</a:t>
            </a:r>
          </a:p>
          <a:p>
            <a:r>
              <a:rPr lang="en-US" dirty="0"/>
              <a:t>SEC Annual Report</a:t>
            </a:r>
          </a:p>
          <a:p>
            <a:r>
              <a:rPr lang="en-US" dirty="0"/>
              <a:t>SEC Central Register</a:t>
            </a:r>
          </a:p>
          <a:p>
            <a:r>
              <a:rPr lang="en-US" dirty="0"/>
              <a:t>AGO Fair Labor</a:t>
            </a:r>
          </a:p>
          <a:p>
            <a:r>
              <a:rPr lang="en-US" dirty="0"/>
              <a:t>COMMBUYS	</a:t>
            </a: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0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D2B656-7698-F9D8-C247-D9FF5FC6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1" y="829876"/>
            <a:ext cx="4594334" cy="894312"/>
          </a:xfrm>
          <a:noFill/>
        </p:spPr>
        <p:txBody>
          <a:bodyPr anchor="ctr">
            <a:normAutofit fontScale="90000"/>
          </a:bodyPr>
          <a:lstStyle/>
          <a:p>
            <a:br>
              <a:rPr lang="en-US" sz="2200" i="1" dirty="0">
                <a:solidFill>
                  <a:srgbClr val="272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i="1" dirty="0">
                <a:solidFill>
                  <a:srgbClr val="272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rgbClr val="272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br>
              <a:rPr lang="en-US" sz="4800" dirty="0">
                <a:solidFill>
                  <a:srgbClr val="27223C"/>
                </a:solidFill>
              </a:rPr>
            </a:br>
            <a:r>
              <a:rPr lang="en-US" sz="4800" dirty="0">
                <a:solidFill>
                  <a:srgbClr val="27223C"/>
                </a:solidFill>
              </a:rPr>
              <a:t>	Hazards</a:t>
            </a:r>
            <a:br>
              <a:rPr lang="en-US" sz="4800" dirty="0">
                <a:solidFill>
                  <a:srgbClr val="27223C"/>
                </a:solidFill>
              </a:rPr>
            </a:br>
            <a:endParaRPr lang="en-US" sz="4800" dirty="0">
              <a:solidFill>
                <a:srgbClr val="27223C"/>
              </a:solidFill>
            </a:endParaRPr>
          </a:p>
        </p:txBody>
      </p:sp>
      <p:graphicFrame>
        <p:nvGraphicFramePr>
          <p:cNvPr id="40" name="Content Placeholder 7">
            <a:extLst>
              <a:ext uri="{FF2B5EF4-FFF2-40B4-BE49-F238E27FC236}">
                <a16:creationId xmlns:a16="http://schemas.microsoft.com/office/drawing/2014/main" id="{B938D8AF-DBA8-6F73-F394-6C91F737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62784"/>
              </p:ext>
            </p:extLst>
          </p:nvPr>
        </p:nvGraphicFramePr>
        <p:xfrm>
          <a:off x="289787" y="2014945"/>
          <a:ext cx="5806213" cy="401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11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27223C"/>
      </a:dk1>
      <a:lt1>
        <a:sysClr val="window" lastClr="FFFFFF"/>
      </a:lt1>
      <a:dk2>
        <a:srgbClr val="0052A0"/>
      </a:dk2>
      <a:lt2>
        <a:srgbClr val="FFFFFF"/>
      </a:lt2>
      <a:accent1>
        <a:srgbClr val="27223C"/>
      </a:accent1>
      <a:accent2>
        <a:srgbClr val="FFCC33"/>
      </a:accent2>
      <a:accent3>
        <a:srgbClr val="27223C"/>
      </a:accent3>
      <a:accent4>
        <a:srgbClr val="FFCC33"/>
      </a:accent4>
      <a:accent5>
        <a:srgbClr val="27223C"/>
      </a:accent5>
      <a:accent6>
        <a:srgbClr val="FFCC33"/>
      </a:accent6>
      <a:hlink>
        <a:srgbClr val="FFFFFF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12044</TotalTime>
  <Words>1432</Words>
  <Application>Microsoft Office PowerPoint</Application>
  <PresentationFormat>Widescreen</PresentationFormat>
  <Paragraphs>152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Inter Tight</vt:lpstr>
      <vt:lpstr>Symbol</vt:lpstr>
      <vt:lpstr>Times New Roman</vt:lpstr>
      <vt:lpstr>Wingdings</vt:lpstr>
      <vt:lpstr>Retrospect</vt:lpstr>
      <vt:lpstr>Workplace Safety Grant </vt:lpstr>
      <vt:lpstr>FY 26 Grant Application Announcement</vt:lpstr>
      <vt:lpstr>About the Workplace Safety Grant</vt:lpstr>
      <vt:lpstr> “Must”  Know List</vt:lpstr>
      <vt:lpstr>EXCLUSIONS </vt:lpstr>
      <vt:lpstr>The Gathering</vt:lpstr>
      <vt:lpstr>High Level - Grant Application Process</vt:lpstr>
      <vt:lpstr>Compliance &amp; Procurement Check Reference - Behind the Scenes</vt:lpstr>
      <vt:lpstr>  Sample  Hazards </vt:lpstr>
      <vt:lpstr>Training Topics  - 124 Listings</vt:lpstr>
      <vt:lpstr>PowerPoint Presentation</vt:lpstr>
      <vt:lpstr>Workplace Safety Grant </vt:lpstr>
      <vt:lpstr>KNOW BEFORE YOU BEGIN</vt:lpstr>
      <vt:lpstr>PowerPoint Presentation</vt:lpstr>
      <vt:lpstr>SAFETY TRAINING PROGRAM BUDGET NARRATIVE GUIDE (PAGE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Classes</vt:lpstr>
      <vt:lpstr>PowerPoint Presentation</vt:lpstr>
      <vt:lpstr>PowerPoint Presentation</vt:lpstr>
      <vt:lpstr>Contact  The Workplace Safety Grant </vt:lpstr>
      <vt:lpstr>Workplace Safety Grant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GMS</dc:title>
  <dc:creator>Falvey, Maryann (DIA)</dc:creator>
  <cp:lastModifiedBy>Rick Caneschi</cp:lastModifiedBy>
  <cp:revision>13</cp:revision>
  <cp:lastPrinted>2022-06-25T09:34:42Z</cp:lastPrinted>
  <dcterms:created xsi:type="dcterms:W3CDTF">2022-06-24T14:55:52Z</dcterms:created>
  <dcterms:modified xsi:type="dcterms:W3CDTF">2025-05-15T19:02:40Z</dcterms:modified>
</cp:coreProperties>
</file>